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74" r:id="rId2"/>
  </p:sldMasterIdLst>
  <p:notesMasterIdLst>
    <p:notesMasterId r:id="rId19"/>
  </p:notesMasterIdLst>
  <p:handoutMasterIdLst>
    <p:handoutMasterId r:id="rId20"/>
  </p:handoutMasterIdLst>
  <p:sldIdLst>
    <p:sldId id="438" r:id="rId3"/>
    <p:sldId id="474" r:id="rId4"/>
    <p:sldId id="475" r:id="rId5"/>
    <p:sldId id="481" r:id="rId6"/>
    <p:sldId id="482" r:id="rId7"/>
    <p:sldId id="483" r:id="rId8"/>
    <p:sldId id="476" r:id="rId9"/>
    <p:sldId id="477" r:id="rId10"/>
    <p:sldId id="494" r:id="rId11"/>
    <p:sldId id="484" r:id="rId12"/>
    <p:sldId id="495" r:id="rId13"/>
    <p:sldId id="490" r:id="rId14"/>
    <p:sldId id="479" r:id="rId15"/>
    <p:sldId id="478" r:id="rId16"/>
    <p:sldId id="480" r:id="rId17"/>
    <p:sldId id="49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740A"/>
    <a:srgbClr val="600000"/>
    <a:srgbClr val="36FF37"/>
    <a:srgbClr val="298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5107" autoAdjust="0"/>
  </p:normalViewPr>
  <p:slideViewPr>
    <p:cSldViewPr>
      <p:cViewPr varScale="1">
        <p:scale>
          <a:sx n="103" d="100"/>
          <a:sy n="103" d="100"/>
        </p:scale>
        <p:origin x="72" y="2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04" y="-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A1F84-92E0-B549-BE4F-92E239AA993A}" type="datetime1">
              <a:rPr lang="en-US" smtClean="0"/>
              <a:t>10/22/2020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2017 Pearson Education, Inc., Hoboken, NJ.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02766-913B-814E-B3C1-678F4BDB3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556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4D5EFE-478A-AB44-AF91-783C7E33BFEB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117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32D0-D005-4C14-97FA-5742BC2C0E09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00D1-CA60-4AA3-BA35-C01D332AAA00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81BF0-EE26-4C75-882B-F6BC339BC21C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899C7-F884-4E6D-A276-BB8579093A38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95C2FC-F13D-4E17-BD3E-FE5CF4E973D3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E29DD-81D4-4B00-8B76-669F35BAD5FD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94AF2-AE22-4181-B1FA-9C57F9FDD3A5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246AB-72DE-4829-A3EE-183283F17E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B8790B-5DDD-43C0-B879-3273205D4B55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17303-0E5B-4E24-BCA3-62F5881C10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56DD35-0107-4822-A70B-090C588C365E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17966-739A-4E4E-BEF8-5E9D65CAA6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88867-DFB2-4002-B3B4-30A41CF77AB4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75778-597E-43D2-A71E-341C60964E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4D30C-42E7-47C5-844B-E0FA60D5230B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71189-8D0B-455A-87B2-3A89DCBF68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ABB5-D554-4F17-A8F4-3E069AC59C2B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93C3B-CF60-49C5-9BC8-EBAF3FD4F4D6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D2254-A369-4EE7-927D-AE71362307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6B2E0D-7E03-4274-B9D7-02777ADC942E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69E04E-7B9E-40CB-AECA-9BEEF7D4B1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E982C-8B3B-467C-A9FA-611981C25A2B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75EC1-C65E-447A-8CAE-CC74F724346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49E27-169B-47B5-8C71-2B0A7D8CD937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4A6BC3C-EF4C-4932-8208-7FBB5701A0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B6DB5-F1FE-4BBC-8A7C-7A85D7C4F053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BAF33-582B-4B0D-B27A-32E91EEEB04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F163BE-5680-4CF7-94F5-B71A91478A3E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35F4E-BD93-49E1-84D0-363BA31979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5437-6DA9-4227-B9C0-E3B470E40609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4EA64-6798-41D2-BF5A-669EEBF70DA8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9CB48-19D3-4F14-BFF6-4AE997FC1BDE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95C2-51C7-4489-AF9E-1B144481850F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C6B8-BF70-4B54-920B-C68A12AB111D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CA4CF-0C08-433D-9D1E-448E414A7DF7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0D8E5-578A-4EC6-96B3-BAD6A2D95000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883B06-EB4A-4BF2-A925-EDF178E1B3FB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56" r:id="rId12"/>
    <p:sldLayoutId id="2147483757" r:id="rId13"/>
    <p:sldLayoutId id="2147483758" r:id="rId14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057986-B967-4F10-80ED-13506FD50440}" type="datetime1">
              <a:rPr lang="en-US" smtClean="0"/>
              <a:t>10/22/2020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69DAB5F-4C32-47E8-A254-E438E2D0D3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Operating System Scheduling</a:t>
            </a:r>
          </a:p>
        </p:txBody>
      </p:sp>
    </p:spTree>
    <p:extLst>
      <p:ext uri="{BB962C8B-B14F-4D97-AF65-F5344CB8AC3E}">
        <p14:creationId xmlns:p14="http://schemas.microsoft.com/office/powerpoint/2010/main" val="3133326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4385-6CC7-41A2-87F9-08FBA03B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More Scheduling 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7C05C-9334-4546-87DF-EB656D05E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Multi-level Queue scheduling</a:t>
            </a:r>
          </a:p>
          <a:p>
            <a:pPr lvl="1" fontAlgn="base"/>
            <a:r>
              <a:rPr lang="en-US" dirty="0"/>
              <a:t>Processes are placed in queues based on priority</a:t>
            </a:r>
          </a:p>
          <a:p>
            <a:pPr lvl="1" fontAlgn="base"/>
            <a:r>
              <a:rPr lang="en-US" dirty="0"/>
              <a:t>Highest priority process goes first</a:t>
            </a:r>
          </a:p>
          <a:p>
            <a:pPr lvl="1" fontAlgn="base"/>
            <a:r>
              <a:rPr lang="en-US" dirty="0"/>
              <a:t>May result in starvation</a:t>
            </a:r>
          </a:p>
          <a:p>
            <a:pPr fontAlgn="base"/>
            <a:r>
              <a:rPr lang="en-US" dirty="0"/>
              <a:t>Multi-level Feedback Queue scheduling</a:t>
            </a:r>
          </a:p>
          <a:p>
            <a:pPr lvl="1" fontAlgn="base"/>
            <a:r>
              <a:rPr lang="en-US" dirty="0"/>
              <a:t>Processes may move to a lower priority queue if CPU usage is excessive</a:t>
            </a:r>
          </a:p>
          <a:p>
            <a:pPr lvl="1"/>
            <a:r>
              <a:rPr lang="en-US" dirty="0"/>
              <a:t>May result in starvation</a:t>
            </a:r>
          </a:p>
          <a:p>
            <a:pPr marL="39319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196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4385-6CC7-41A2-87F9-08FBA03B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 More Scheduling 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7C05C-9334-4546-87DF-EB656D05E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n-US" dirty="0"/>
              <a:t>Round Robin Scheduling</a:t>
            </a:r>
          </a:p>
          <a:p>
            <a:pPr lvl="1" fontAlgn="base"/>
            <a:r>
              <a:rPr lang="en-US" dirty="0"/>
              <a:t>Pre-emptive scheduling algorithm in which each process is assigned a fixed time(Time Quantum/Time Slice) using a FIFO ready queue acting as a circular queue</a:t>
            </a:r>
          </a:p>
          <a:p>
            <a:pPr fontAlgn="base"/>
            <a:r>
              <a:rPr lang="en-US" dirty="0"/>
              <a:t>Priority Based scheduling (Non-Preemptive)</a:t>
            </a:r>
          </a:p>
          <a:p>
            <a:pPr lvl="1" fontAlgn="base"/>
            <a:r>
              <a:rPr lang="en-US" dirty="0"/>
              <a:t>Processes are scheduled according to their priorities</a:t>
            </a:r>
          </a:p>
          <a:p>
            <a:pPr lvl="1" fontAlgn="base"/>
            <a:r>
              <a:rPr lang="en-US" dirty="0"/>
              <a:t>Highest priority process goes first</a:t>
            </a:r>
          </a:p>
          <a:p>
            <a:pPr lvl="1" fontAlgn="base"/>
            <a:r>
              <a:rPr lang="en-US" dirty="0"/>
              <a:t>May result in starvation</a:t>
            </a:r>
          </a:p>
          <a:p>
            <a:pPr fontAlgn="base"/>
            <a:r>
              <a:rPr lang="en-US" dirty="0"/>
              <a:t>Highest Response Ratio Next (HRRN)</a:t>
            </a:r>
          </a:p>
          <a:p>
            <a:pPr lvl="1" fontAlgn="base"/>
            <a:r>
              <a:rPr lang="en-US" dirty="0"/>
              <a:t>Processes with highest response ratio is scheduled</a:t>
            </a:r>
          </a:p>
          <a:p>
            <a:pPr lvl="1" fontAlgn="base"/>
            <a:r>
              <a:rPr lang="en-US" dirty="0"/>
              <a:t>Need to estimate time to complete</a:t>
            </a:r>
          </a:p>
          <a:p>
            <a:pPr lvl="1" fontAlgn="base"/>
            <a:r>
              <a:rPr lang="en-US" dirty="0"/>
              <a:t>Avoids starvation</a:t>
            </a:r>
          </a:p>
          <a:p>
            <a:pPr lvl="1" fontAlgn="base"/>
            <a:r>
              <a:rPr lang="en-US" dirty="0"/>
              <a:t>Response Ratio = (Waiting Time + estimated run time) / estimated run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72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C2051-7F0E-4F94-9445-8CD7DA834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58E5B-D7CE-471F-8FAA-745DC98D7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Uniprocessor </a:t>
            </a:r>
          </a:p>
          <a:p>
            <a:pPr lvl="1"/>
            <a:r>
              <a:rPr lang="en-US" dirty="0"/>
              <a:t>Processes compete for one processor</a:t>
            </a:r>
          </a:p>
          <a:p>
            <a:r>
              <a:rPr lang="en-US" dirty="0"/>
              <a:t>Multiprocessor</a:t>
            </a:r>
          </a:p>
          <a:p>
            <a:pPr lvl="1"/>
            <a:r>
              <a:rPr lang="en-US" dirty="0"/>
              <a:t>Adds complexity</a:t>
            </a:r>
          </a:p>
          <a:p>
            <a:pPr lvl="2"/>
            <a:r>
              <a:rPr lang="en-US" dirty="0"/>
              <a:t>How to </a:t>
            </a:r>
            <a:r>
              <a:rPr lang="en-NZ" dirty="0"/>
              <a:t>assign processes to processors?</a:t>
            </a:r>
          </a:p>
          <a:p>
            <a:pPr lvl="2"/>
            <a:r>
              <a:rPr lang="en-NZ" dirty="0"/>
              <a:t>How to use multiprogramming on each processor?</a:t>
            </a:r>
          </a:p>
          <a:p>
            <a:pPr lvl="2"/>
            <a:r>
              <a:rPr lang="en-NZ" dirty="0"/>
              <a:t>How to dispatch each process?</a:t>
            </a:r>
          </a:p>
        </p:txBody>
      </p:sp>
    </p:spTree>
    <p:extLst>
      <p:ext uri="{BB962C8B-B14F-4D97-AF65-F5344CB8AC3E}">
        <p14:creationId xmlns:p14="http://schemas.microsoft.com/office/powerpoint/2010/main" val="581497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479E7-3B01-425C-98BD-589574256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Multiprocessor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E5C6D-29B3-43BB-A97F-34F47E8C1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Multiprocessing operating systems on multiple CPUs allow multiple programs to execute concurrently.</a:t>
            </a:r>
          </a:p>
          <a:p>
            <a:r>
              <a:rPr lang="en-US" dirty="0"/>
              <a:t>Classify by “coupling”</a:t>
            </a:r>
          </a:p>
          <a:p>
            <a:pPr lvl="1"/>
            <a:r>
              <a:rPr lang="en-US" dirty="0"/>
              <a:t>Loosely coupled, distributed and cluster systems that are autonomous</a:t>
            </a:r>
          </a:p>
          <a:p>
            <a:pPr lvl="1"/>
            <a:r>
              <a:rPr lang="en-US" dirty="0"/>
              <a:t>Functionally specialized processors managed by a master processor</a:t>
            </a:r>
          </a:p>
          <a:p>
            <a:pPr lvl="1"/>
            <a:r>
              <a:rPr lang="en-US" dirty="0"/>
              <a:t>Tightly coupled processors managed by the operating system 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769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C2051-7F0E-4F94-9445-8CD7DA834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Multiprocessor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58E5B-D7CE-471F-8FAA-745DC98D7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61375"/>
            <a:ext cx="8229600" cy="4389120"/>
          </a:xfrm>
        </p:spPr>
        <p:txBody>
          <a:bodyPr>
            <a:normAutofit/>
          </a:bodyPr>
          <a:lstStyle/>
          <a:p>
            <a:pPr lvl="2"/>
            <a:r>
              <a:rPr lang="en-US" dirty="0"/>
              <a:t>How to </a:t>
            </a:r>
            <a:r>
              <a:rPr lang="en-NZ" dirty="0"/>
              <a:t>assign processes to processors?</a:t>
            </a:r>
          </a:p>
          <a:p>
            <a:pPr lvl="3"/>
            <a:r>
              <a:rPr lang="en-NZ" dirty="0"/>
              <a:t>Use processors as a “pool” for on demand assignment</a:t>
            </a:r>
          </a:p>
          <a:p>
            <a:pPr lvl="4"/>
            <a:r>
              <a:rPr lang="en-NZ" dirty="0"/>
              <a:t>Have “master” perform processor scheduling from queue of processors</a:t>
            </a:r>
          </a:p>
          <a:p>
            <a:pPr lvl="5"/>
            <a:r>
              <a:rPr lang="en-NZ" dirty="0"/>
              <a:t>Master may be bottleneck</a:t>
            </a:r>
          </a:p>
          <a:p>
            <a:pPr lvl="5"/>
            <a:r>
              <a:rPr lang="en-NZ" dirty="0"/>
              <a:t>Single point of failure</a:t>
            </a:r>
          </a:p>
          <a:p>
            <a:pPr lvl="4"/>
            <a:r>
              <a:rPr lang="en-NZ" dirty="0"/>
              <a:t>Peer scheduling from pool</a:t>
            </a:r>
          </a:p>
          <a:p>
            <a:pPr lvl="5"/>
            <a:r>
              <a:rPr lang="en-NZ" dirty="0"/>
              <a:t>Processor must ensure that it does not choose same process as another processor </a:t>
            </a:r>
          </a:p>
          <a:p>
            <a:pPr lvl="3"/>
            <a:r>
              <a:rPr lang="en-NZ" dirty="0"/>
              <a:t>Have permanent assignment of process to processor</a:t>
            </a:r>
          </a:p>
          <a:p>
            <a:pPr lvl="4"/>
            <a:r>
              <a:rPr lang="en-NZ" dirty="0"/>
              <a:t>May be inefficient</a:t>
            </a:r>
          </a:p>
          <a:p>
            <a:pPr marL="39319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81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D928-21AC-4958-988F-971ECF3C0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34892-18F9-4495-978A-93D82682D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Executing a program as independent parts on multiple CPUs generally to make it run faster</a:t>
            </a:r>
          </a:p>
          <a:p>
            <a:r>
              <a:rPr lang="en-US" dirty="0"/>
              <a:t>Typically finer task granularity of synchronization than for multiprocessing</a:t>
            </a:r>
          </a:p>
          <a:p>
            <a:pPr lvl="1"/>
            <a:r>
              <a:rPr lang="en-US" dirty="0"/>
              <a:t>Fine grain</a:t>
            </a:r>
          </a:p>
          <a:p>
            <a:pPr lvl="2"/>
            <a:r>
              <a:rPr lang="en-US" dirty="0"/>
              <a:t>Example: Complex use of parallelism as programmed into an application</a:t>
            </a:r>
          </a:p>
          <a:p>
            <a:pPr lvl="1"/>
            <a:r>
              <a:rPr lang="en-US" dirty="0"/>
              <a:t>Medium grain</a:t>
            </a:r>
          </a:p>
          <a:p>
            <a:pPr lvl="2"/>
            <a:r>
              <a:rPr lang="en-US" dirty="0"/>
              <a:t>Example: A program implemented as a collection of threads within a process </a:t>
            </a:r>
          </a:p>
          <a:p>
            <a:pPr lvl="2"/>
            <a:r>
              <a:rPr lang="en-US" dirty="0"/>
              <a:t>Specified by programmer</a:t>
            </a:r>
          </a:p>
          <a:p>
            <a:pPr lvl="1"/>
            <a:r>
              <a:rPr lang="en-US" dirty="0"/>
              <a:t>Course grain</a:t>
            </a:r>
          </a:p>
          <a:p>
            <a:pPr lvl="2"/>
            <a:r>
              <a:rPr lang="en-US" dirty="0"/>
              <a:t>Example: concurrent processes running on a </a:t>
            </a:r>
            <a:r>
              <a:rPr lang="en-US" dirty="0" err="1"/>
              <a:t>multiprogrammed</a:t>
            </a:r>
            <a:r>
              <a:rPr lang="en-US" dirty="0"/>
              <a:t> uniprocessor.</a:t>
            </a:r>
          </a:p>
        </p:txBody>
      </p:sp>
    </p:spTree>
    <p:extLst>
      <p:ext uri="{BB962C8B-B14F-4D97-AF65-F5344CB8AC3E}">
        <p14:creationId xmlns:p14="http://schemas.microsoft.com/office/powerpoint/2010/main" val="2836381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7EA26-308A-46C7-8D18-57E297DE2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Computing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CC750-8575-4A5E-A47D-6277DBDE5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Scheduling can be difficult due to need to coordinate  on serial computers</a:t>
            </a:r>
          </a:p>
          <a:p>
            <a:r>
              <a:rPr lang="en-US" dirty="0"/>
              <a:t>More sophisticated algorithms required</a:t>
            </a:r>
          </a:p>
          <a:p>
            <a:pPr lvl="1"/>
            <a:r>
              <a:rPr lang="en-US" dirty="0"/>
              <a:t>Longest Processing Time (LPT) </a:t>
            </a:r>
          </a:p>
          <a:p>
            <a:pPr lvl="2"/>
            <a:r>
              <a:rPr lang="en-US" dirty="0"/>
              <a:t>List of available processes is sorted in decreasing order of size, and largest sized process is allocated to processor which is least loaded.</a:t>
            </a:r>
          </a:p>
          <a:p>
            <a:pPr lvl="1"/>
            <a:r>
              <a:rPr lang="en-US" dirty="0"/>
              <a:t>Look-ahead optimized scheduling (LOS)</a:t>
            </a:r>
          </a:p>
          <a:p>
            <a:pPr lvl="2"/>
            <a:r>
              <a:rPr lang="en-US" dirty="0"/>
              <a:t>Each processor has its own ready queue and looks for future incoming requests</a:t>
            </a:r>
          </a:p>
          <a:p>
            <a:pPr lvl="2"/>
            <a:r>
              <a:rPr lang="en-US" dirty="0"/>
              <a:t>It stores only those pages in its memory that may come in memory in near  future</a:t>
            </a:r>
          </a:p>
          <a:p>
            <a:pPr lvl="1"/>
            <a:r>
              <a:rPr lang="en-US" dirty="0"/>
              <a:t>List Scheduling</a:t>
            </a:r>
          </a:p>
          <a:p>
            <a:pPr lvl="2"/>
            <a:r>
              <a:rPr lang="en-US" dirty="0"/>
              <a:t>A list of processes is created according to their priority </a:t>
            </a:r>
          </a:p>
          <a:p>
            <a:pPr lvl="2"/>
            <a:r>
              <a:rPr lang="en-US" dirty="0"/>
              <a:t>The highest priority process is assigned to the least loaded processor</a:t>
            </a:r>
          </a:p>
        </p:txBody>
      </p:sp>
    </p:spTree>
    <p:extLst>
      <p:ext uri="{BB962C8B-B14F-4D97-AF65-F5344CB8AC3E}">
        <p14:creationId xmlns:p14="http://schemas.microsoft.com/office/powerpoint/2010/main" val="348110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BA14-6BDE-4FA7-8FB1-8B1A1FF8E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/>
              <a:t>Multiprogramming Scheduling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86C58-9F59-4BA8-A43A-70E19A3B2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Multiple processes exist concurrently in main memory</a:t>
            </a:r>
          </a:p>
          <a:p>
            <a:r>
              <a:rPr lang="en-US" sz="2800" dirty="0"/>
              <a:t>Process alternates between states</a:t>
            </a:r>
          </a:p>
          <a:p>
            <a:r>
              <a:rPr lang="en-US" sz="2800" dirty="0"/>
              <a:t>Scheduling allows processes to be assigned resources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026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6A32-160D-4273-B442-8FB154220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Purpose of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3E3D2-493D-4355-89F1-113C2B987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/>
              <a:t>Determines which processes are in which state:</a:t>
            </a:r>
          </a:p>
          <a:p>
            <a:pPr lvl="1"/>
            <a:r>
              <a:rPr lang="en-US" dirty="0"/>
              <a:t>Long term scheduling</a:t>
            </a:r>
          </a:p>
          <a:p>
            <a:pPr lvl="1"/>
            <a:r>
              <a:rPr lang="en-US" dirty="0"/>
              <a:t>Medium term scheduling</a:t>
            </a:r>
          </a:p>
          <a:p>
            <a:pPr lvl="1"/>
            <a:r>
              <a:rPr lang="en-US" dirty="0"/>
              <a:t>Short term scheduling</a:t>
            </a:r>
          </a:p>
        </p:txBody>
      </p:sp>
    </p:spTree>
    <p:extLst>
      <p:ext uri="{BB962C8B-B14F-4D97-AF65-F5344CB8AC3E}">
        <p14:creationId xmlns:p14="http://schemas.microsoft.com/office/powerpoint/2010/main" val="429400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6A32-160D-4273-B442-8FB154220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3E3D2-493D-4355-89F1-113C2B987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/>
              <a:t>Determines which processes enter for processing</a:t>
            </a:r>
          </a:p>
          <a:p>
            <a:r>
              <a:rPr lang="en-US" dirty="0"/>
              <a:t>Determines when processes enter for processing</a:t>
            </a:r>
          </a:p>
          <a:p>
            <a:r>
              <a:rPr lang="en-US" dirty="0"/>
              <a:t>Controls degree of multiprogramming by allowing or limiting number of processes admitted </a:t>
            </a:r>
          </a:p>
          <a:p>
            <a:pPr lvl="1"/>
            <a:r>
              <a:rPr lang="en-US" dirty="0"/>
              <a:t>New state -&gt; Ready or Ready/Suspend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56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6A32-160D-4273-B442-8FB154220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Medium Term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3E3D2-493D-4355-89F1-113C2B987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/>
              <a:t>Manages swap out processes from memory</a:t>
            </a:r>
          </a:p>
          <a:p>
            <a:r>
              <a:rPr lang="en-US" dirty="0"/>
              <a:t>Impacts multiprogramming</a:t>
            </a:r>
          </a:p>
          <a:p>
            <a:pPr lvl="1"/>
            <a:r>
              <a:rPr lang="en-US" dirty="0"/>
              <a:t>Ready/Suspend -&gt; Ready</a:t>
            </a:r>
          </a:p>
          <a:p>
            <a:pPr lvl="1"/>
            <a:r>
              <a:rPr lang="en-US" dirty="0"/>
              <a:t>Blocked/Suspend -&gt; Blocked</a:t>
            </a:r>
          </a:p>
          <a:p>
            <a:pPr marL="39319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118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6A32-160D-4273-B442-8FB154220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Term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3E3D2-493D-4355-89F1-113C2B987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Selects among processes in Ready state to allow access to the CPU</a:t>
            </a:r>
          </a:p>
          <a:p>
            <a:pPr lvl="1"/>
            <a:r>
              <a:rPr lang="en-US" dirty="0"/>
              <a:t>Executes most frequently</a:t>
            </a:r>
          </a:p>
          <a:p>
            <a:pPr lvl="1"/>
            <a:r>
              <a:rPr lang="en-US" dirty="0"/>
              <a:t>Goal to efficiently use CPU</a:t>
            </a:r>
          </a:p>
          <a:p>
            <a:pPr lvl="1"/>
            <a:r>
              <a:rPr lang="en-US" dirty="0"/>
              <a:t>Also known as “Dispatcher”</a:t>
            </a:r>
          </a:p>
          <a:p>
            <a:pPr lvl="2"/>
            <a:r>
              <a:rPr lang="en-US" dirty="0"/>
              <a:t>Ready -&gt; Running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4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CFE71-5FFA-4A12-9CF3-C2FA4FB40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Desired Scheduling Algorithm Characteristics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EC6D6-672F-4C5D-B4C7-043D7D860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Efficient CPU utilization </a:t>
            </a:r>
          </a:p>
          <a:p>
            <a:r>
              <a:rPr lang="en-US" sz="2800" dirty="0"/>
              <a:t>Maximum throughput </a:t>
            </a:r>
          </a:p>
          <a:p>
            <a:r>
              <a:rPr lang="en-US" sz="2800" dirty="0"/>
              <a:t>Minimum response time to begin request </a:t>
            </a:r>
          </a:p>
          <a:p>
            <a:r>
              <a:rPr lang="en-US" sz="2800" dirty="0"/>
              <a:t>Minimum turnaround time to execute process</a:t>
            </a:r>
          </a:p>
          <a:p>
            <a:r>
              <a:rPr lang="en-US" sz="2800" dirty="0"/>
              <a:t>Minimum wait time for resource allocation</a:t>
            </a:r>
          </a:p>
          <a:p>
            <a:r>
              <a:rPr lang="en-US" sz="2800" dirty="0"/>
              <a:t>Fairness to all processes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34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4385-6CC7-41A2-87F9-08FBA03B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Scheduling 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7C05C-9334-4546-87DF-EB656D05E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522" y="1981200"/>
            <a:ext cx="8229600" cy="438912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en-US" sz="3400" dirty="0"/>
              <a:t>First Come First Serve (FCFS)</a:t>
            </a:r>
          </a:p>
          <a:p>
            <a:pPr lvl="1" fontAlgn="base"/>
            <a:r>
              <a:rPr lang="en-US" sz="2900" dirty="0"/>
              <a:t>Simple </a:t>
            </a:r>
            <a:r>
              <a:rPr lang="en-US" sz="2900" dirty="0" err="1"/>
              <a:t>nonpre-emptive</a:t>
            </a:r>
            <a:r>
              <a:rPr lang="en-US" sz="2900" dirty="0"/>
              <a:t> scheduling algorithm that schedules according to arrival times of processes</a:t>
            </a:r>
          </a:p>
          <a:p>
            <a:pPr lvl="1" fontAlgn="base"/>
            <a:r>
              <a:rPr lang="en-US" sz="2900" dirty="0"/>
              <a:t>May have long wait times</a:t>
            </a:r>
          </a:p>
          <a:p>
            <a:pPr fontAlgn="base"/>
            <a:r>
              <a:rPr lang="en-US" sz="3400" dirty="0"/>
              <a:t>Shortest Job First (SJF)</a:t>
            </a:r>
          </a:p>
          <a:p>
            <a:pPr lvl="1" fontAlgn="base"/>
            <a:r>
              <a:rPr lang="en-US" sz="2900" dirty="0" err="1"/>
              <a:t>Nonpre-emptive</a:t>
            </a:r>
            <a:r>
              <a:rPr lang="en-US" sz="2900" dirty="0"/>
              <a:t> scheduling algorithm that schedules processes by shortest time to complete</a:t>
            </a:r>
          </a:p>
          <a:p>
            <a:pPr lvl="1" fontAlgn="base"/>
            <a:r>
              <a:rPr lang="en-US" sz="2900" dirty="0"/>
              <a:t>May result in starvation</a:t>
            </a:r>
          </a:p>
          <a:p>
            <a:pPr lvl="1" fontAlgn="base"/>
            <a:r>
              <a:rPr lang="en-US" sz="2900" dirty="0"/>
              <a:t>Need to estimate time to complete </a:t>
            </a:r>
          </a:p>
          <a:p>
            <a:pPr fontAlgn="base"/>
            <a:r>
              <a:rPr lang="en-US" sz="3400" dirty="0"/>
              <a:t>Longest Job First (LJF)</a:t>
            </a:r>
          </a:p>
          <a:p>
            <a:pPr lvl="1" fontAlgn="base"/>
            <a:r>
              <a:rPr lang="en-US" sz="2900" dirty="0" err="1"/>
              <a:t>Nonpre-emptive</a:t>
            </a:r>
            <a:r>
              <a:rPr lang="en-US" sz="2900" dirty="0"/>
              <a:t> scheduling algorithm that schedules processes by longest time to complete</a:t>
            </a:r>
          </a:p>
          <a:p>
            <a:pPr lvl="1" fontAlgn="base"/>
            <a:r>
              <a:rPr lang="en-US" sz="2900" dirty="0"/>
              <a:t>Need to estimate time to complete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098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4385-6CC7-41A2-87F9-08FBA03B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More Scheduling 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7C05C-9334-4546-87DF-EB656D05E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522" y="198120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US" sz="3400" dirty="0"/>
              <a:t>Shortest Remaining Time First (SRTF)</a:t>
            </a:r>
          </a:p>
          <a:p>
            <a:pPr lvl="1" fontAlgn="base"/>
            <a:r>
              <a:rPr lang="en-US" sz="2900" dirty="0"/>
              <a:t>Preemptive mode of SJF algorithm in which jobs are scheduled by shortest remaining time</a:t>
            </a:r>
          </a:p>
          <a:p>
            <a:pPr lvl="1" fontAlgn="base"/>
            <a:r>
              <a:rPr lang="en-US" sz="2900" dirty="0"/>
              <a:t>Need to estimate time to complete</a:t>
            </a:r>
          </a:p>
          <a:p>
            <a:pPr lvl="1" fontAlgn="base"/>
            <a:r>
              <a:rPr lang="en-US" sz="2900" dirty="0"/>
              <a:t>May result in starvation</a:t>
            </a:r>
          </a:p>
          <a:p>
            <a:pPr fontAlgn="base"/>
            <a:r>
              <a:rPr lang="en-US" sz="3400" dirty="0"/>
              <a:t>Longest Remaining Time First (LRTF)</a:t>
            </a:r>
          </a:p>
          <a:p>
            <a:pPr lvl="1" fontAlgn="base"/>
            <a:r>
              <a:rPr lang="en-US" sz="2900" dirty="0"/>
              <a:t>Preemptive mode of LJF algorithm in which jobs are scheduled by longest remaining time;</a:t>
            </a:r>
          </a:p>
          <a:p>
            <a:pPr lvl="1" fontAlgn="base"/>
            <a:r>
              <a:rPr lang="en-US" sz="2900" dirty="0"/>
              <a:t>Need to estimate time to complete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05353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767</Words>
  <Application>Microsoft Office PowerPoint</Application>
  <PresentationFormat>On-screen Show (4:3)</PresentationFormat>
  <Paragraphs>118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Constantia</vt:lpstr>
      <vt:lpstr>Wingdings 2</vt:lpstr>
      <vt:lpstr>Custom Design</vt:lpstr>
      <vt:lpstr>Flow</vt:lpstr>
      <vt:lpstr>Module 5</vt:lpstr>
      <vt:lpstr>Multiprogramming Scheduling</vt:lpstr>
      <vt:lpstr>What is the Purpose of Scheduling</vt:lpstr>
      <vt:lpstr>Long Term Scheduling</vt:lpstr>
      <vt:lpstr>Medium Term Scheduling</vt:lpstr>
      <vt:lpstr>Short Term Scheduling</vt:lpstr>
      <vt:lpstr>Desired Scheduling Algorithm Characteristics</vt:lpstr>
      <vt:lpstr>Some Scheduling Policies</vt:lpstr>
      <vt:lpstr>Some More Scheduling Policies</vt:lpstr>
      <vt:lpstr>And More Scheduling Policies</vt:lpstr>
      <vt:lpstr>Even More Scheduling Policies</vt:lpstr>
      <vt:lpstr>Scheduling</vt:lpstr>
      <vt:lpstr>Multiprocessor Systems</vt:lpstr>
      <vt:lpstr>Multiprocessor Scheduling</vt:lpstr>
      <vt:lpstr>Parallel Computing</vt:lpstr>
      <vt:lpstr>Parallel Computing Scheduling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2017-02-23T04:34:30Z</dcterms:created>
  <dcterms:modified xsi:type="dcterms:W3CDTF">2020-10-22T18:05:30Z</dcterms:modified>
</cp:coreProperties>
</file>